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77BAB4-ADBA-6AF3-0FF4-8D89FB621765}" v="55" dt="2025-09-19T05:50:11.7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6181"/>
  </p:normalViewPr>
  <p:slideViewPr>
    <p:cSldViewPr snapToGrid="0" snapToObjects="1">
      <p:cViewPr varScale="1">
        <p:scale>
          <a:sx n="118" d="100"/>
          <a:sy n="118" d="100"/>
        </p:scale>
        <p:origin x="55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F8D17-D43E-4644-9BB6-BB2D3683E3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5C5F15-2910-FC44-BB8C-2E13099F7F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BF5972-1F42-6E47-9525-B4DD76536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9A75A-EB28-1240-8361-90E19AA5068B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9CA94-A550-CD47-8B1E-3898F6F71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78A5C7-7D2A-E844-BE89-EB50D0CB3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2D0A0-86E5-E448-B881-F1FF9070A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466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406D3D-C386-9349-93CD-FE8DB16DB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8A5327-2C47-EB4F-ADAB-D06563DA93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83F911-6597-A643-935A-A8C57409C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9A75A-EB28-1240-8361-90E19AA5068B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C827B0-9DC3-BF4D-8C2C-28991D35E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DAC9D5-EA2A-1D43-B89E-ADB98EE02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2D0A0-86E5-E448-B881-F1FF9070A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470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38F108-4E2F-4240-A049-110A50A7F9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6C9AC4-82D1-2A4C-AAB6-A30705656B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D1FA23-447B-5D4C-B5F3-F6364F434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9A75A-EB28-1240-8361-90E19AA5068B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424E0D-7AF8-1A45-9BD5-1590D5C0E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925CBC-2744-9C45-9B77-B6449DA01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2D0A0-86E5-E448-B881-F1FF9070A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131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6B3356-82E2-AD4F-A347-2F4D79644C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8067A2-34E9-3645-B21F-01569C4B9F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0363E7-6104-3044-A8D6-FF7050406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9A75A-EB28-1240-8361-90E19AA5068B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C0BA7C-1272-C949-91EB-77243DCA7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D0B3D9-94E4-484E-BBA4-5810C4ECF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2D0A0-86E5-E448-B881-F1FF9070A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098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07EF3-D8C6-F247-8965-3B17F18D86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DF659E-88C9-DA49-9980-5D3D50B12C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60354C-43AE-C34D-A6DA-8B72731EF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9A75A-EB28-1240-8361-90E19AA5068B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FAD498-C4E6-9847-B08B-43470E493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97B284-1868-464D-B96B-8F85BA7E8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2D0A0-86E5-E448-B881-F1FF9070A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787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7C9BB-DEFC-4944-8FA3-F44251FBCF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1B7399-E470-7B4F-906D-66CA9125EC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3E6BB9-F98B-2345-964F-3B52858CD4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9E1BF6-EF57-C94C-88C8-D06CD87EB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9A75A-EB28-1240-8361-90E19AA5068B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25DCA2-7DCE-CF40-8227-28C95D42E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F88C6C-B289-7841-9042-0115FF356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2D0A0-86E5-E448-B881-F1FF9070A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717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1E3D3-8E37-D543-9BCC-5A1CEB87E7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E8DBC4-E9C6-D047-B803-F357ACB567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C8694A-C363-A54A-8684-5532C68550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34B08A-C2F7-DB46-883E-D9D9492683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2ECF607-A3DC-A94F-8893-FBD3A1CFA3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ACEB30-6534-E84F-95C7-EC0AA4CC8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9A75A-EB28-1240-8361-90E19AA5068B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21751A7-33FD-D842-8883-96A5152F5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600331-8DEC-7142-91FD-C4FFBF9F1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2D0A0-86E5-E448-B881-F1FF9070A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172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939D02-61A6-8E4D-BE46-C6CD69954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5A3FF6-5026-0E4D-891A-301FC8E58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9A75A-EB28-1240-8361-90E19AA5068B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90FEC6-25FA-A340-B664-851A051D0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BC9B60-9A51-BC41-A4D0-A054EE47E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2D0A0-86E5-E448-B881-F1FF9070A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264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60737DC-BABB-EA4C-92D5-97DE963AE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9A75A-EB28-1240-8361-90E19AA5068B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3AC13C-2A09-9845-BE32-0257850DC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DD11C9-4D42-0846-BC10-C4875F7C2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2D0A0-86E5-E448-B881-F1FF9070A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088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1682F7-83F7-1046-B76E-F6ABF5B18E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DB862B-CE45-4844-BCEC-4748B4E111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0010CB-CF0C-874A-8053-12FC32A5D7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038237-8701-B143-9C57-2E31A6A94F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9A75A-EB28-1240-8361-90E19AA5068B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55098A-1D8B-B94A-B7AC-8271A0364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DABDF2-869E-3842-8F50-23FE0BAAA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2D0A0-86E5-E448-B881-F1FF9070A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877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6CB7C4-764A-DF4B-8060-B0249E162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12B9DC7-8C61-4043-8614-F7B20F54E9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BF88DE-9467-5C41-B93B-2F49107430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9A52A7-D19E-0F4D-A58D-0C00EDE8B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9A75A-EB28-1240-8361-90E19AA5068B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9B34A0-35BD-D141-8D9C-7247793A3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707623-A915-A949-A84C-600D79779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2D0A0-86E5-E448-B881-F1FF9070A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889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4C8E68B-D33B-4646-9835-FF56B9F85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7ADBBB-A135-FE48-B1D3-BFD5A1616A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AF06EE-B30C-D84B-AB67-927F9081D0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09A75A-EB28-1240-8361-90E19AA5068B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CE08FF-28A6-744E-9263-9A91751B67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7679D6-1E5C-984A-A0E8-0A87328388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82D0A0-86E5-E448-B881-F1FF9070A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51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s://primaryethics.com.au/empowering-young-minds-webinar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268D70B-AC59-DF4A-9992-DDE014F478C8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1744"/>
            <a:ext cx="6096000" cy="685800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E8E2A152-2A31-5041-8578-304DC5A05D45}"/>
              </a:ext>
            </a:extLst>
          </p:cNvPr>
          <p:cNvSpPr txBox="1">
            <a:spLocks/>
          </p:cNvSpPr>
          <p:nvPr/>
        </p:nvSpPr>
        <p:spPr>
          <a:xfrm>
            <a:off x="175211" y="-8561"/>
            <a:ext cx="4765808" cy="90480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5400" dirty="0">
                <a:solidFill>
                  <a:schemeClr val="bg1"/>
                </a:solidFill>
              </a:rPr>
              <a:t>Ethics</a:t>
            </a:r>
            <a:endParaRPr lang="en-US" sz="5400">
              <a:solidFill>
                <a:schemeClr val="bg1"/>
              </a:solidFill>
              <a:ea typeface="Calibri Light"/>
              <a:cs typeface="Calibri Light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A31EBE7-0EAD-974F-AF98-8BCDBF3A4DFB}"/>
              </a:ext>
            </a:extLst>
          </p:cNvPr>
          <p:cNvSpPr txBox="1">
            <a:spLocks/>
          </p:cNvSpPr>
          <p:nvPr/>
        </p:nvSpPr>
        <p:spPr>
          <a:xfrm>
            <a:off x="-6971" y="1265080"/>
            <a:ext cx="5994611" cy="427454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0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lvl="3" algn="l">
              <a:lnSpc>
                <a:spcPct val="110000"/>
              </a:lnSpc>
              <a:spcAft>
                <a:spcPts val="600"/>
              </a:spcAft>
            </a:pPr>
            <a:r>
              <a:rPr lang="en-US" sz="2300" dirty="0">
                <a:solidFill>
                  <a:schemeClr val="bg1"/>
                </a:solidFill>
                <a:latin typeface="+mj-lt"/>
              </a:rPr>
              <a:t>T</a:t>
            </a:r>
            <a:r>
              <a:rPr lang="en-US" sz="2300" i="0" dirty="0">
                <a:solidFill>
                  <a:schemeClr val="bg1"/>
                </a:solidFill>
                <a:latin typeface="+mj-lt"/>
              </a:rPr>
              <a:t>opics for Kindergarten include:</a:t>
            </a:r>
          </a:p>
          <a:p>
            <a:pPr marL="1017270" lvl="2" indent="-285750" algn="l">
              <a:lnSpc>
                <a:spcPct val="110000"/>
              </a:lnSpc>
              <a:buChar char="•"/>
            </a:pPr>
            <a:r>
              <a:rPr lang="en-US" sz="2300" dirty="0">
                <a:solidFill>
                  <a:schemeClr val="bg1"/>
                </a:solidFill>
                <a:latin typeface="+mj-lt"/>
              </a:rPr>
              <a:t>What’s the fairest way to share something? </a:t>
            </a:r>
          </a:p>
          <a:p>
            <a:pPr marL="1017270" lvl="2" indent="-285750" algn="l">
              <a:lnSpc>
                <a:spcPct val="110000"/>
              </a:lnSpc>
              <a:buChar char="•"/>
            </a:pPr>
            <a:r>
              <a:rPr lang="en-US" sz="2300" dirty="0">
                <a:solidFill>
                  <a:schemeClr val="bg1"/>
                </a:solidFill>
                <a:latin typeface="+mj-lt"/>
              </a:rPr>
              <a:t>If you hurt someone without meaning to, should you get into trouble?</a:t>
            </a:r>
          </a:p>
          <a:p>
            <a:pPr marL="1017270" lvl="2" indent="-285750" algn="l">
              <a:lnSpc>
                <a:spcPct val="110000"/>
              </a:lnSpc>
              <a:buChar char="•"/>
            </a:pPr>
            <a:r>
              <a:rPr lang="en-US" sz="2300" dirty="0">
                <a:solidFill>
                  <a:schemeClr val="bg1"/>
                </a:solidFill>
                <a:latin typeface="+mj-lt"/>
              </a:rPr>
              <a:t>Is it ever okay to show off?</a:t>
            </a:r>
          </a:p>
          <a:p>
            <a:pPr marL="228600" lvl="3" algn="l">
              <a:lnSpc>
                <a:spcPct val="110000"/>
              </a:lnSpc>
              <a:spcAft>
                <a:spcPts val="600"/>
              </a:spcAft>
            </a:pPr>
            <a:r>
              <a:rPr lang="en-US" sz="2600" b="1" i="0" dirty="0">
                <a:solidFill>
                  <a:schemeClr val="bg1"/>
                </a:solidFill>
                <a:latin typeface="+mj-lt"/>
              </a:rPr>
              <a:t>Ethics classes a</a:t>
            </a:r>
            <a:r>
              <a:rPr lang="en-US" sz="2600" i="0" dirty="0">
                <a:solidFill>
                  <a:schemeClr val="bg1"/>
                </a:solidFill>
                <a:latin typeface="+mj-lt"/>
              </a:rPr>
              <a:t>re run by parent and</a:t>
            </a:r>
            <a:r>
              <a:rPr lang="en-US" sz="2600" dirty="0">
                <a:solidFill>
                  <a:schemeClr val="bg1"/>
                </a:solidFill>
                <a:latin typeface="+mj-lt"/>
              </a:rPr>
              <a:t> community</a:t>
            </a:r>
            <a:r>
              <a:rPr lang="en-US" sz="2600" i="0" dirty="0">
                <a:solidFill>
                  <a:schemeClr val="bg1"/>
                </a:solidFill>
                <a:latin typeface="+mj-lt"/>
              </a:rPr>
              <a:t> volunteers</a:t>
            </a:r>
            <a:r>
              <a:rPr lang="en-US" sz="2300" i="0" dirty="0">
                <a:solidFill>
                  <a:schemeClr val="bg1"/>
                </a:solidFill>
                <a:latin typeface="+mj-lt"/>
              </a:rPr>
              <a:t>.</a:t>
            </a:r>
            <a:endParaRPr lang="en-US" sz="2300" i="0" dirty="0">
              <a:solidFill>
                <a:schemeClr val="bg1"/>
              </a:solidFill>
              <a:latin typeface="+mj-lt"/>
              <a:ea typeface="Calibri Light"/>
              <a:cs typeface="Calibri Light"/>
            </a:endParaRPr>
          </a:p>
          <a:p>
            <a:pPr marL="228600" lvl="3" algn="l">
              <a:lnSpc>
                <a:spcPct val="110000"/>
              </a:lnSpc>
              <a:spcAft>
                <a:spcPts val="600"/>
              </a:spcAft>
            </a:pPr>
            <a:r>
              <a:rPr lang="en-US" sz="2300" i="0" dirty="0">
                <a:solidFill>
                  <a:schemeClr val="bg1"/>
                </a:solidFill>
                <a:latin typeface="+mj-lt"/>
              </a:rPr>
              <a:t>To meet demand</a:t>
            </a:r>
            <a:r>
              <a:rPr lang="en-US" sz="2300" b="1" i="0" dirty="0">
                <a:solidFill>
                  <a:schemeClr val="bg1"/>
                </a:solidFill>
                <a:latin typeface="+mj-lt"/>
              </a:rPr>
              <a:t> in 2026, we </a:t>
            </a:r>
            <a:r>
              <a:rPr lang="en-US" sz="2300" b="1" dirty="0">
                <a:solidFill>
                  <a:schemeClr val="bg1"/>
                </a:solidFill>
                <a:latin typeface="+mj-lt"/>
              </a:rPr>
              <a:t>need more volunteers.</a:t>
            </a:r>
            <a:endParaRPr lang="en-US" sz="2300" b="1" i="0" dirty="0">
              <a:solidFill>
                <a:schemeClr val="bg1"/>
              </a:solidFill>
              <a:latin typeface="+mj-lt"/>
              <a:ea typeface="Calibri Light"/>
              <a:cs typeface="Calibri Light"/>
            </a:endParaRPr>
          </a:p>
          <a:p>
            <a:pPr marL="1017270" lvl="2" indent="-285750" algn="l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300" dirty="0">
                <a:solidFill>
                  <a:schemeClr val="bg1"/>
                </a:solidFill>
                <a:latin typeface="+mj-lt"/>
              </a:rPr>
              <a:t>Great way to </a:t>
            </a:r>
            <a:r>
              <a:rPr lang="en-US" sz="2300" dirty="0">
                <a:solidFill>
                  <a:schemeClr val="bg1"/>
                </a:solidFill>
              </a:rPr>
              <a:t>get involved and </a:t>
            </a:r>
            <a:r>
              <a:rPr lang="en-US" sz="2300" dirty="0">
                <a:solidFill>
                  <a:schemeClr val="bg1"/>
                </a:solidFill>
                <a:latin typeface="+mj-lt"/>
              </a:rPr>
              <a:t>support your school</a:t>
            </a:r>
          </a:p>
          <a:p>
            <a:pPr marL="1017270" lvl="2" indent="-285750" algn="l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300" dirty="0">
                <a:solidFill>
                  <a:schemeClr val="bg1"/>
                </a:solidFill>
                <a:latin typeface="+mj-lt"/>
              </a:rPr>
              <a:t>All lessons are fully scripted for you </a:t>
            </a:r>
          </a:p>
          <a:p>
            <a:pPr marL="1017270" lvl="2" indent="-285750" algn="l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300" dirty="0">
                <a:solidFill>
                  <a:schemeClr val="bg1"/>
                </a:solidFill>
                <a:latin typeface="+mj-lt"/>
              </a:rPr>
              <a:t>Our volunteers come from all backgrounds and all ages – no teaching experience required</a:t>
            </a:r>
          </a:p>
          <a:p>
            <a:pPr marL="1017270" lvl="2" indent="-285750" algn="l">
              <a:lnSpc>
                <a:spcPct val="110000"/>
              </a:lnSpc>
              <a:buChar char="•"/>
            </a:pPr>
            <a:r>
              <a:rPr lang="en-US" sz="2300" dirty="0">
                <a:solidFill>
                  <a:schemeClr val="bg1"/>
                </a:solidFill>
                <a:latin typeface="+mj-lt"/>
              </a:rPr>
              <a:t>Full, free training provided, either online or in person</a:t>
            </a:r>
          </a:p>
          <a:p>
            <a:pPr marL="1017270" lvl="2" indent="-285750" algn="l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300" dirty="0">
                <a:solidFill>
                  <a:schemeClr val="bg1"/>
                </a:solidFill>
                <a:latin typeface="+mj-lt"/>
              </a:rPr>
              <a:t>Lessons are for half an hour on X at X </a:t>
            </a:r>
            <a:r>
              <a:rPr lang="en-US" sz="2300" dirty="0">
                <a:solidFill>
                  <a:srgbClr val="FFC000"/>
                </a:solidFill>
                <a:latin typeface="+mj-lt"/>
              </a:rPr>
              <a:t>[insert day and time] </a:t>
            </a:r>
            <a:r>
              <a:rPr lang="en-US" sz="2300" dirty="0">
                <a:solidFill>
                  <a:schemeClr val="bg1"/>
                </a:solidFill>
                <a:latin typeface="+mj-lt"/>
              </a:rPr>
              <a:t>in term time</a:t>
            </a:r>
            <a:endParaRPr lang="en-US" sz="2300" dirty="0">
              <a:solidFill>
                <a:schemeClr val="bg1"/>
              </a:solidFill>
              <a:latin typeface="+mj-lt"/>
              <a:ea typeface="Calibri Light"/>
              <a:cs typeface="Calibri Ligh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EB57240-4CC4-7F45-A128-B091CEFCBE7B}"/>
              </a:ext>
            </a:extLst>
          </p:cNvPr>
          <p:cNvSpPr txBox="1"/>
          <p:nvPr/>
        </p:nvSpPr>
        <p:spPr>
          <a:xfrm>
            <a:off x="-10297" y="736736"/>
            <a:ext cx="5990967" cy="3979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lvl="3">
              <a:lnSpc>
                <a:spcPct val="110000"/>
              </a:lnSpc>
              <a:spcAft>
                <a:spcPts val="600"/>
              </a:spcAft>
            </a:pPr>
            <a:r>
              <a:rPr lang="en-US" sz="1900" b="1" dirty="0">
                <a:solidFill>
                  <a:schemeClr val="bg1"/>
                </a:solidFill>
              </a:rPr>
              <a:t>Explore everyday ethical issues with Kindy kids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41AFC2A4-0AD0-E040-933C-E8F563B0C9FA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96000" y="3797327"/>
            <a:ext cx="6095999" cy="3060673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94D3CC6C-C509-2541-A1ED-797EA1FC7999}"/>
              </a:ext>
            </a:extLst>
          </p:cNvPr>
          <p:cNvSpPr txBox="1"/>
          <p:nvPr/>
        </p:nvSpPr>
        <p:spPr>
          <a:xfrm>
            <a:off x="168083" y="5542960"/>
            <a:ext cx="5603790" cy="11724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74320">
              <a:lnSpc>
                <a:spcPct val="110000"/>
              </a:lnSpc>
            </a:pPr>
            <a:r>
              <a:rPr lang="en-US" sz="1600" b="1" dirty="0">
                <a:solidFill>
                  <a:schemeClr val="bg1"/>
                </a:solidFill>
              </a:rPr>
              <a:t>Interested? Contact our ethics coordinator:</a:t>
            </a:r>
            <a:br>
              <a:rPr lang="en-US" sz="1600" b="1" dirty="0"/>
            </a:br>
            <a:r>
              <a:rPr lang="en-US" sz="1600" b="1" dirty="0">
                <a:solidFill>
                  <a:srgbClr val="FFC000"/>
                </a:solidFill>
              </a:rPr>
              <a:t>[insert name and contact details]</a:t>
            </a:r>
          </a:p>
          <a:p>
            <a:pPr marL="274320">
              <a:lnSpc>
                <a:spcPct val="110000"/>
              </a:lnSpc>
            </a:pPr>
            <a:r>
              <a:rPr lang="en-US" sz="1600" b="1" dirty="0">
                <a:solidFill>
                  <a:schemeClr val="bg1"/>
                </a:solidFill>
                <a:ea typeface="+mn-lt"/>
                <a:cs typeface="+mn-lt"/>
              </a:rPr>
              <a:t>Find out more about ethics at an online info session:</a:t>
            </a:r>
            <a:r>
              <a:rPr lang="en-US" sz="1600" dirty="0">
                <a:solidFill>
                  <a:srgbClr val="FFC000"/>
                </a:solidFill>
                <a:ea typeface="+mn-lt"/>
                <a:cs typeface="+mn-lt"/>
              </a:rPr>
              <a:t> </a:t>
            </a:r>
            <a:r>
              <a:rPr lang="en-US" sz="1600" dirty="0">
                <a:solidFill>
                  <a:srgbClr val="FFC000"/>
                </a:solidFill>
                <a:ea typeface="+mn-lt"/>
                <a:cs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primaryethics.com.au/empowering-young-minds-webinars/</a:t>
            </a:r>
            <a:endParaRPr lang="en-US">
              <a:solidFill>
                <a:srgbClr val="FFC000"/>
              </a:solidFill>
              <a:hlinkClick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BDE6C3C-266B-D14A-81F9-6D2BAE73D1DF}"/>
              </a:ext>
            </a:extLst>
          </p:cNvPr>
          <p:cNvCxnSpPr/>
          <p:nvPr/>
        </p:nvCxnSpPr>
        <p:spPr>
          <a:xfrm>
            <a:off x="305586" y="5378986"/>
            <a:ext cx="5486400" cy="951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C5034CA-D969-ED43-B39E-4D5FFC737033}"/>
              </a:ext>
            </a:extLst>
          </p:cNvPr>
          <p:cNvCxnSpPr/>
          <p:nvPr/>
        </p:nvCxnSpPr>
        <p:spPr>
          <a:xfrm>
            <a:off x="0" y="1183603"/>
            <a:ext cx="5486400" cy="951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DD6F81B7-2E3A-9340-AD60-2A27F4944D03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80494" y="306203"/>
            <a:ext cx="3727011" cy="1588506"/>
          </a:xfrm>
          <a:prstGeom prst="rect">
            <a:avLst/>
          </a:prstGeom>
        </p:spPr>
      </p:pic>
      <p:pic>
        <p:nvPicPr>
          <p:cNvPr id="4" name="Picture 3" descr="A qr code with a black background&#10;&#10;Description automatically generated">
            <a:extLst>
              <a:ext uri="{FF2B5EF4-FFF2-40B4-BE49-F238E27FC236}">
                <a16:creationId xmlns:a16="http://schemas.microsoft.com/office/drawing/2014/main" id="{991A18AE-6E43-1274-310F-C486597E446D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79610" y="2005446"/>
            <a:ext cx="1328777" cy="1328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28530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139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Burgess</dc:creator>
  <cp:lastModifiedBy>Susan Ardill</cp:lastModifiedBy>
  <cp:revision>48</cp:revision>
  <dcterms:created xsi:type="dcterms:W3CDTF">2021-11-01T21:23:23Z</dcterms:created>
  <dcterms:modified xsi:type="dcterms:W3CDTF">2025-09-19T06:27:05Z</dcterms:modified>
</cp:coreProperties>
</file>