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Bobby Jones Soft" charset="1" panose="00000000000000000000"/>
      <p:regular r:id="rId12"/>
    </p:embeddedFont>
    <p:embeddedFont>
      <p:font typeface="Sniglet" charset="1" panose="0407050503010002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7BEB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6700" y="1689100"/>
            <a:ext cx="5008033" cy="6908800"/>
            <a:chOff x="0" y="0"/>
            <a:chExt cx="812800" cy="112129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1121293"/>
            </a:xfrm>
            <a:custGeom>
              <a:avLst/>
              <a:gdLst/>
              <a:ahLst/>
              <a:cxnLst/>
              <a:rect r="r" b="b" t="t" l="l"/>
              <a:pathLst>
                <a:path h="112129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121293"/>
                  </a:lnTo>
                  <a:lnTo>
                    <a:pt x="0" y="1121293"/>
                  </a:lnTo>
                  <a:close/>
                </a:path>
              </a:pathLst>
            </a:custGeom>
            <a:blipFill>
              <a:blip r:embed="rId2"/>
              <a:stretch>
                <a:fillRect l="-8889" t="0" r="-8889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55858" y="1689100"/>
            <a:ext cx="5008033" cy="6908800"/>
            <a:chOff x="0" y="0"/>
            <a:chExt cx="812800" cy="112129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1121293"/>
            </a:xfrm>
            <a:custGeom>
              <a:avLst/>
              <a:gdLst/>
              <a:ahLst/>
              <a:cxnLst/>
              <a:rect r="r" b="b" t="t" l="l"/>
              <a:pathLst>
                <a:path h="112129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121293"/>
                  </a:lnTo>
                  <a:lnTo>
                    <a:pt x="0" y="1121293"/>
                  </a:lnTo>
                  <a:close/>
                </a:path>
              </a:pathLst>
            </a:custGeom>
            <a:blipFill>
              <a:blip r:embed="rId3"/>
              <a:stretch>
                <a:fillRect l="-18977" t="0" r="-18977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778192" y="1689100"/>
            <a:ext cx="5008033" cy="6908800"/>
            <a:chOff x="0" y="0"/>
            <a:chExt cx="812800" cy="112129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1121293"/>
            </a:xfrm>
            <a:custGeom>
              <a:avLst/>
              <a:gdLst/>
              <a:ahLst/>
              <a:cxnLst/>
              <a:rect r="r" b="b" t="t" l="l"/>
              <a:pathLst>
                <a:path h="112129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121293"/>
                  </a:lnTo>
                  <a:lnTo>
                    <a:pt x="0" y="1121293"/>
                  </a:lnTo>
                  <a:close/>
                </a:path>
              </a:pathLst>
            </a:custGeom>
            <a:blipFill>
              <a:blip r:embed="rId4"/>
              <a:stretch>
                <a:fillRect l="-53530" t="0" r="-5353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3184922"/>
            <a:ext cx="9144000" cy="7102078"/>
            <a:chOff x="0" y="0"/>
            <a:chExt cx="1046489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46489" cy="812800"/>
            </a:xfrm>
            <a:custGeom>
              <a:avLst/>
              <a:gdLst/>
              <a:ahLst/>
              <a:cxnLst/>
              <a:rect r="r" b="b" t="t" l="l"/>
              <a:pathLst>
                <a:path h="812800" w="1046489">
                  <a:moveTo>
                    <a:pt x="0" y="0"/>
                  </a:moveTo>
                  <a:lnTo>
                    <a:pt x="1046489" y="0"/>
                  </a:lnTo>
                  <a:lnTo>
                    <a:pt x="1046489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26805" t="-19298" r="-27230" b="-1807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144000" y="3184922"/>
            <a:ext cx="9144000" cy="7102078"/>
            <a:chOff x="0" y="0"/>
            <a:chExt cx="7965323" cy="61866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965322" cy="6186608"/>
            </a:xfrm>
            <a:custGeom>
              <a:avLst/>
              <a:gdLst/>
              <a:ahLst/>
              <a:cxnLst/>
              <a:rect r="r" b="b" t="t" l="l"/>
              <a:pathLst>
                <a:path h="6186608" w="7965322">
                  <a:moveTo>
                    <a:pt x="0" y="0"/>
                  </a:moveTo>
                  <a:lnTo>
                    <a:pt x="7965322" y="0"/>
                  </a:lnTo>
                  <a:lnTo>
                    <a:pt x="7965322" y="6186608"/>
                  </a:lnTo>
                  <a:lnTo>
                    <a:pt x="0" y="6186608"/>
                  </a:lnTo>
                  <a:close/>
                </a:path>
              </a:pathLst>
            </a:custGeom>
            <a:solidFill>
              <a:srgbClr val="E56425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1019175"/>
            <a:ext cx="6836902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</a:pPr>
            <a:r>
              <a:rPr lang="en-US" sz="6399">
                <a:solidFill>
                  <a:srgbClr val="E56425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Who are we?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568013" y="2632665"/>
            <a:ext cx="8719987" cy="6278619"/>
            <a:chOff x="0" y="0"/>
            <a:chExt cx="11626649" cy="837149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257175"/>
              <a:ext cx="11626649" cy="19514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2626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221252"/>
              <a:ext cx="11626649" cy="6150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60877" indent="-330438" lvl="1">
                <a:lnSpc>
                  <a:spcPts val="4591"/>
                </a:lnSpc>
                <a:buFont typeface="Arial"/>
                <a:buChar char="•"/>
              </a:pPr>
              <a:r>
                <a:rPr lang="en-US" sz="3061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Not-for-profit in our </a:t>
              </a:r>
              <a:r>
                <a:rPr lang="en-US" sz="3061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16th year of operations</a:t>
              </a:r>
            </a:p>
            <a:p>
              <a:pPr algn="l" marL="660877" indent="-330438" lvl="1">
                <a:lnSpc>
                  <a:spcPts val="4591"/>
                </a:lnSpc>
                <a:buFont typeface="Arial"/>
                <a:buChar char="•"/>
              </a:pPr>
              <a:r>
                <a:rPr lang="en-US" sz="3061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Sole approved provider of ethics classes to NSW public schools</a:t>
              </a:r>
            </a:p>
            <a:p>
              <a:pPr algn="l" marL="660877" indent="-330438" lvl="1">
                <a:lnSpc>
                  <a:spcPts val="4591"/>
                </a:lnSpc>
                <a:buFont typeface="Arial"/>
                <a:buChar char="•"/>
              </a:pPr>
              <a:r>
                <a:rPr lang="en-US" sz="3061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Presence in more than 460 schools</a:t>
              </a:r>
            </a:p>
            <a:p>
              <a:pPr algn="l" marL="660877" indent="-330438" lvl="1">
                <a:lnSpc>
                  <a:spcPts val="4591"/>
                </a:lnSpc>
                <a:buFont typeface="Arial"/>
                <a:buChar char="•"/>
              </a:pPr>
              <a:r>
                <a:rPr lang="en-US" sz="3061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Supported by over 2000 trained volunteers</a:t>
              </a:r>
            </a:p>
            <a:p>
              <a:pPr algn="l" marL="660877" indent="-330438" lvl="1">
                <a:lnSpc>
                  <a:spcPts val="4591"/>
                </a:lnSpc>
                <a:buFont typeface="Arial"/>
                <a:buChar char="•"/>
              </a:pPr>
              <a:r>
                <a:rPr lang="en-US" sz="3061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Reaching close to 40,000 children every week</a:t>
              </a:r>
            </a:p>
            <a:p>
              <a:pPr algn="l" marL="660877" indent="-330438" lvl="1">
                <a:lnSpc>
                  <a:spcPts val="4591"/>
                </a:lnSpc>
                <a:buFont typeface="Arial"/>
                <a:buChar char="•"/>
              </a:pPr>
              <a:r>
                <a:rPr lang="en-US" sz="3061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Open to children and volunteers of all faiths — and none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1444978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44978" cy="812800"/>
            </a:xfrm>
            <a:custGeom>
              <a:avLst/>
              <a:gdLst/>
              <a:ahLst/>
              <a:cxnLst/>
              <a:rect r="r" b="b" t="t" l="l"/>
              <a:pathLst>
                <a:path h="812800" w="1444978">
                  <a:moveTo>
                    <a:pt x="0" y="0"/>
                  </a:moveTo>
                  <a:lnTo>
                    <a:pt x="1444978" y="0"/>
                  </a:lnTo>
                  <a:lnTo>
                    <a:pt x="144497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-2705100" y="133350"/>
            <a:ext cx="11201400" cy="9124950"/>
            <a:chOff x="0" y="0"/>
            <a:chExt cx="14935200" cy="12166600"/>
          </a:xfrm>
        </p:grpSpPr>
        <p:sp>
          <p:nvSpPr>
            <p:cNvPr name="AutoShape 5" id="5"/>
            <p:cNvSpPr/>
            <p:nvPr/>
          </p:nvSpPr>
          <p:spPr>
            <a:xfrm rot="0">
              <a:off x="0" y="0"/>
              <a:ext cx="14935200" cy="12166600"/>
            </a:xfrm>
            <a:prstGeom prst="rect">
              <a:avLst/>
            </a:prstGeom>
            <a:solidFill>
              <a:srgbClr val="528B8B"/>
            </a:solidFill>
          </p:spPr>
        </p:sp>
        <p:sp>
          <p:nvSpPr>
            <p:cNvPr name="TextBox 6" id="6"/>
            <p:cNvSpPr txBox="true"/>
            <p:nvPr/>
          </p:nvSpPr>
          <p:spPr>
            <a:xfrm rot="0">
              <a:off x="4978400" y="1179195"/>
              <a:ext cx="8344412" cy="97224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</a:pPr>
              <a:r>
                <a:rPr lang="en-US" sz="2799">
                  <a:solidFill>
                    <a:srgbClr val="FFFFFF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What  do children gain?</a:t>
              </a:r>
            </a:p>
            <a:p>
              <a:pPr algn="l" marL="0" indent="0" lvl="0">
                <a:lnSpc>
                  <a:spcPts val="4199"/>
                </a:lnSpc>
              </a:pPr>
            </a:p>
            <a:p>
              <a:pPr algn="l" marL="0" indent="0" lvl="0">
                <a:lnSpc>
                  <a:spcPts val="4199"/>
                </a:lnSpc>
              </a:pPr>
              <a:r>
                <a:rPr lang="en-US" sz="2799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In our safe, non-judgemental ethics classes, children learn to:</a:t>
              </a:r>
            </a:p>
            <a:p>
              <a:pPr algn="l" marL="604519" indent="-302260" lvl="1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evaluate opinions and arguments</a:t>
              </a:r>
            </a:p>
            <a:p>
              <a:pPr algn="l" marL="604519" indent="-302260" lvl="1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express disagreement respectfully</a:t>
              </a:r>
            </a:p>
            <a:p>
              <a:pPr algn="l" marL="604519" indent="-302260" lvl="1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collaborate with others - even when they disagree</a:t>
              </a:r>
            </a:p>
            <a:p>
              <a:pPr algn="l" marL="604519" indent="-302260" lvl="1">
                <a:lnSpc>
                  <a:spcPts val="4199"/>
                </a:lnSpc>
                <a:buFont typeface="Arial"/>
                <a:buChar char="•"/>
              </a:pPr>
              <a:r>
                <a:rPr lang="en-US" sz="2799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navigate complex situations with empathy and insight.</a:t>
              </a:r>
            </a:p>
            <a:p>
              <a:pPr algn="l" marL="0" indent="0" lvl="0">
                <a:lnSpc>
                  <a:spcPts val="4199"/>
                </a:lnSpc>
              </a:pPr>
            </a:p>
            <a:p>
              <a:pPr algn="l" marL="0" indent="0" lvl="0">
                <a:lnSpc>
                  <a:spcPts val="4199"/>
                </a:lnSpc>
              </a:pPr>
              <a:r>
                <a:rPr lang="en-US" sz="2799">
                  <a:solidFill>
                    <a:srgbClr val="FFFFFF"/>
                  </a:solidFill>
                  <a:latin typeface="Sniglet"/>
                  <a:ea typeface="Sniglet"/>
                  <a:cs typeface="Sniglet"/>
                  <a:sym typeface="Sniglet"/>
                </a:rPr>
                <a:t>These skills have lasting benefits for their future roles — as colleagues, friends, family members and citizens.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2A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6400800" cy="7200900"/>
          </a:xfrm>
          <a:prstGeom prst="rect">
            <a:avLst/>
          </a:prstGeom>
          <a:solidFill>
            <a:srgbClr val="85775D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1613056" y="1771981"/>
            <a:ext cx="6799321" cy="7486319"/>
            <a:chOff x="0" y="0"/>
            <a:chExt cx="812800" cy="8949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94925"/>
            </a:xfrm>
            <a:custGeom>
              <a:avLst/>
              <a:gdLst/>
              <a:ahLst/>
              <a:cxnLst/>
              <a:rect r="r" b="b" t="t" l="l"/>
              <a:pathLst>
                <a:path h="89492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894925"/>
                  </a:lnTo>
                  <a:lnTo>
                    <a:pt x="0" y="894925"/>
                  </a:lnTo>
                  <a:close/>
                </a:path>
              </a:pathLst>
            </a:custGeom>
            <a:blipFill>
              <a:blip r:embed="rId2"/>
              <a:stretch>
                <a:fillRect l="-32423" t="0" r="-32423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9725559" y="487550"/>
            <a:ext cx="7387478" cy="8824359"/>
            <a:chOff x="0" y="0"/>
            <a:chExt cx="9849971" cy="1176581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19050"/>
              <a:ext cx="9849971" cy="3092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9119"/>
                </a:lnSpc>
              </a:pPr>
              <a:r>
                <a:rPr lang="en-US" sz="7599">
                  <a:solidFill>
                    <a:srgbClr val="01435A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What’s in our curriculum?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3073400"/>
              <a:ext cx="9055612" cy="2540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36"/>
                </a:lnSpc>
              </a:pPr>
              <a:r>
                <a:rPr lang="en-US" sz="2530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Our curriculum is:</a:t>
              </a:r>
            </a:p>
            <a:p>
              <a:pPr algn="l" marL="0" indent="0" lvl="0">
                <a:lnSpc>
                  <a:spcPts val="3036"/>
                </a:lnSpc>
              </a:pPr>
              <a:r>
                <a:rPr lang="en-US" sz="2530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Approved by the NSW Department of Education</a:t>
              </a:r>
            </a:p>
            <a:p>
              <a:pPr algn="l" marL="0" indent="0" lvl="0">
                <a:lnSpc>
                  <a:spcPts val="3036"/>
                </a:lnSpc>
              </a:pPr>
              <a:r>
                <a:rPr lang="en-US" sz="2530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Designed by philosophy and education experts</a:t>
              </a:r>
            </a:p>
            <a:p>
              <a:pPr algn="l" marL="0" indent="0" lvl="0">
                <a:lnSpc>
                  <a:spcPts val="3036"/>
                </a:lnSpc>
              </a:pPr>
              <a:r>
                <a:rPr lang="en-US" sz="2530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Over 100 topics and 270 lessons</a:t>
              </a:r>
            </a:p>
            <a:p>
              <a:pPr algn="l" marL="0" indent="0" lvl="0">
                <a:lnSpc>
                  <a:spcPts val="3036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068244"/>
              <a:ext cx="9055612" cy="569756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45"/>
                </a:lnSpc>
              </a:pPr>
              <a:r>
                <a:rPr lang="en-US" sz="2830">
                  <a:solidFill>
                    <a:srgbClr val="01435A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Questions we talk about in lessons-</a:t>
              </a:r>
            </a:p>
            <a:p>
              <a:pPr algn="l" marL="481602" indent="-240801" lvl="1">
                <a:lnSpc>
                  <a:spcPts val="3346"/>
                </a:lnSpc>
                <a:buFont typeface="Arial"/>
                <a:buChar char="•"/>
              </a:pPr>
              <a:r>
                <a:rPr lang="en-US" sz="2230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If you’re five, how would you react if someone called you a show-off?</a:t>
              </a:r>
            </a:p>
            <a:p>
              <a:pPr algn="l" marL="481602" indent="-240801" lvl="1">
                <a:lnSpc>
                  <a:spcPts val="3346"/>
                </a:lnSpc>
                <a:buFont typeface="Arial"/>
                <a:buChar char="•"/>
              </a:pPr>
              <a:r>
                <a:rPr lang="en-US" sz="2230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If you’re nine and your friend doesn’t choose you to go to a movie on her birthday, would you stop being friends with her?</a:t>
              </a:r>
            </a:p>
            <a:p>
              <a:pPr algn="l" marL="481602" indent="-240801" lvl="1">
                <a:lnSpc>
                  <a:spcPts val="3346"/>
                </a:lnSpc>
                <a:buFont typeface="Arial"/>
                <a:buChar char="•"/>
              </a:pPr>
              <a:r>
                <a:rPr lang="en-US" sz="2230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If you’re 12 and a chatbot told you it was feeling sad, would you believe it does have feelings? How could you tell?</a:t>
              </a:r>
            </a:p>
            <a:p>
              <a:pPr algn="l" marL="481602" indent="-240801" lvl="1">
                <a:lnSpc>
                  <a:spcPts val="3346"/>
                </a:lnSpc>
                <a:buFont typeface="Arial"/>
                <a:buChar char="•"/>
              </a:pPr>
              <a:r>
                <a:rPr lang="en-US" sz="2230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If you’re 14, why aren’t you allowed to vote?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236049"/>
            <a:ext cx="18288000" cy="12397154"/>
            <a:chOff x="0" y="0"/>
            <a:chExt cx="1444978" cy="97952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44978" cy="979528"/>
            </a:xfrm>
            <a:custGeom>
              <a:avLst/>
              <a:gdLst/>
              <a:ahLst/>
              <a:cxnLst/>
              <a:rect r="r" b="b" t="t" l="l"/>
              <a:pathLst>
                <a:path h="979528" w="1444978">
                  <a:moveTo>
                    <a:pt x="0" y="0"/>
                  </a:moveTo>
                  <a:lnTo>
                    <a:pt x="1444978" y="0"/>
                  </a:lnTo>
                  <a:lnTo>
                    <a:pt x="1444978" y="979528"/>
                  </a:lnTo>
                  <a:lnTo>
                    <a:pt x="0" y="979528"/>
                  </a:lnTo>
                  <a:close/>
                </a:path>
              </a:pathLst>
            </a:custGeom>
            <a:blipFill>
              <a:blip r:embed="rId2"/>
              <a:stretch>
                <a:fillRect l="0" t="-5533" r="0" b="-5533"/>
              </a:stretch>
            </a:blipFill>
          </p:spPr>
        </p:sp>
      </p:grpSp>
      <p:sp>
        <p:nvSpPr>
          <p:cNvPr name="AutoShape 4" id="4"/>
          <p:cNvSpPr/>
          <p:nvPr/>
        </p:nvSpPr>
        <p:spPr>
          <a:xfrm rot="0">
            <a:off x="1416050" y="4329113"/>
            <a:ext cx="9778309" cy="5864026"/>
          </a:xfrm>
          <a:prstGeom prst="rect">
            <a:avLst/>
          </a:prstGeom>
          <a:solidFill>
            <a:srgbClr val="31303A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591066" y="4381695"/>
            <a:ext cx="9428278" cy="568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77"/>
              </a:lnSpc>
            </a:pPr>
            <a:r>
              <a:rPr lang="en-US" sz="3698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Why We Need You</a:t>
            </a:r>
          </a:p>
          <a:p>
            <a:pPr algn="ctr" marL="0" indent="0" lvl="0">
              <a:lnSpc>
                <a:spcPts val="3637"/>
              </a:lnSpc>
            </a:pPr>
            <a:r>
              <a:rPr lang="en-US" sz="2598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Our program has grown thanks to dedicated parents and grandparents. </a:t>
            </a:r>
          </a:p>
          <a:p>
            <a:pPr algn="ctr" marL="0" indent="0" lvl="0">
              <a:lnSpc>
                <a:spcPts val="3637"/>
              </a:lnSpc>
            </a:pPr>
            <a:r>
              <a:rPr lang="en-US" sz="2598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Now, we invite the wider community to be part of something meaningful. </a:t>
            </a:r>
          </a:p>
          <a:p>
            <a:pPr algn="l" marL="0" indent="0" lvl="0">
              <a:lnSpc>
                <a:spcPts val="3637"/>
              </a:lnSpc>
            </a:pPr>
            <a:r>
              <a:rPr lang="en-US" sz="2598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   </a:t>
            </a:r>
            <a:r>
              <a:rPr lang="en-US" sz="2598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By volunteering for just one hour a week, you can:</a:t>
            </a:r>
          </a:p>
          <a:p>
            <a:pPr algn="ctr" marL="0" indent="0" lvl="0">
              <a:lnSpc>
                <a:spcPts val="3637"/>
              </a:lnSpc>
            </a:pPr>
          </a:p>
          <a:p>
            <a:pPr algn="l" marL="560960" indent="-280480" lvl="1">
              <a:lnSpc>
                <a:spcPts val="3637"/>
              </a:lnSpc>
              <a:buAutoNum type="arabicPeriod" startAt="1"/>
            </a:pPr>
            <a:r>
              <a:rPr lang="en-US" sz="2598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</a:t>
            </a:r>
            <a:r>
              <a:rPr lang="en-US" sz="2598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Support local children and be inspired by them</a:t>
            </a:r>
          </a:p>
          <a:p>
            <a:pPr algn="l" marL="560960" indent="-280480" lvl="1">
              <a:lnSpc>
                <a:spcPts val="3637"/>
              </a:lnSpc>
              <a:buAutoNum type="arabicPeriod" startAt="1"/>
            </a:pPr>
            <a:r>
              <a:rPr lang="en-US" sz="2598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Strengthen your own connections to your local community</a:t>
            </a:r>
          </a:p>
          <a:p>
            <a:pPr algn="l" marL="560960" indent="-280480" lvl="1">
              <a:lnSpc>
                <a:spcPts val="3637"/>
              </a:lnSpc>
              <a:buAutoNum type="arabicPeriod" startAt="1"/>
            </a:pPr>
            <a:r>
              <a:rPr lang="en-US" sz="2598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Help ensure no child is on a waiting list for an ethics class</a:t>
            </a:r>
          </a:p>
          <a:p>
            <a:pPr algn="l" marL="560960" indent="-280480" lvl="1">
              <a:lnSpc>
                <a:spcPts val="3637"/>
              </a:lnSpc>
              <a:buAutoNum type="arabicPeriod" startAt="1"/>
            </a:pPr>
            <a:r>
              <a:rPr lang="en-US" sz="2598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Develop your own skills, eg how to disagree respectfully.</a:t>
            </a:r>
          </a:p>
          <a:p>
            <a:pPr algn="ctr" marL="0" indent="0" lvl="0">
              <a:lnSpc>
                <a:spcPts val="3637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304850" y="6077334"/>
            <a:ext cx="5793600" cy="2818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17"/>
              </a:lnSpc>
            </a:pPr>
            <a:r>
              <a:rPr lang="en-US" sz="1655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Add more text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2A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849881" y="0"/>
            <a:ext cx="8607680" cy="10287000"/>
            <a:chOff x="0" y="0"/>
            <a:chExt cx="2267043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26704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267043">
                  <a:moveTo>
                    <a:pt x="0" y="0"/>
                  </a:moveTo>
                  <a:lnTo>
                    <a:pt x="2267043" y="0"/>
                  </a:lnTo>
                  <a:lnTo>
                    <a:pt x="22670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DEFF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2267043" cy="2766483"/>
            </a:xfrm>
            <a:prstGeom prst="rect">
              <a:avLst/>
            </a:prstGeom>
          </p:spPr>
          <p:txBody>
            <a:bodyPr anchor="ctr" rtlCol="false" tIns="76200" lIns="76200" bIns="76200" rIns="762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5358840" y="1108553"/>
            <a:ext cx="11859377" cy="8069894"/>
          </a:xfrm>
          <a:prstGeom prst="rect">
            <a:avLst/>
          </a:prstGeom>
          <a:solidFill>
            <a:srgbClr val="EDEFF1"/>
          </a:solidFill>
        </p:spPr>
      </p:sp>
      <p:grpSp>
        <p:nvGrpSpPr>
          <p:cNvPr name="Group 6" id="6"/>
          <p:cNvGrpSpPr/>
          <p:nvPr/>
        </p:nvGrpSpPr>
        <p:grpSpPr>
          <a:xfrm rot="0">
            <a:off x="6569994" y="1365529"/>
            <a:ext cx="5633535" cy="7555943"/>
            <a:chOff x="0" y="0"/>
            <a:chExt cx="812800" cy="10901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1090163"/>
            </a:xfrm>
            <a:custGeom>
              <a:avLst/>
              <a:gdLst/>
              <a:ahLst/>
              <a:cxnLst/>
              <a:rect r="r" b="b" t="t" l="l"/>
              <a:pathLst>
                <a:path h="109016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090163"/>
                  </a:lnTo>
                  <a:lnTo>
                    <a:pt x="0" y="1090163"/>
                  </a:lnTo>
                  <a:close/>
                </a:path>
              </a:pathLst>
            </a:custGeom>
            <a:blipFill>
              <a:blip r:embed="rId2"/>
              <a:stretch>
                <a:fillRect l="-17062" t="0" r="-17062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311237" y="1365529"/>
            <a:ext cx="5633535" cy="7555943"/>
            <a:chOff x="0" y="0"/>
            <a:chExt cx="812800" cy="109016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1090163"/>
            </a:xfrm>
            <a:custGeom>
              <a:avLst/>
              <a:gdLst/>
              <a:ahLst/>
              <a:cxnLst/>
              <a:rect r="r" b="b" t="t" l="l"/>
              <a:pathLst>
                <a:path h="109016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1090163"/>
                  </a:lnTo>
                  <a:lnTo>
                    <a:pt x="0" y="1090163"/>
                  </a:lnTo>
                  <a:close/>
                </a:path>
              </a:pathLst>
            </a:custGeom>
            <a:blipFill>
              <a:blip r:embed="rId3"/>
              <a:stretch>
                <a:fillRect l="-50656" t="0" r="-50656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0" y="1045950"/>
            <a:ext cx="6982269" cy="7680523"/>
            <a:chOff x="0" y="0"/>
            <a:chExt cx="9309692" cy="10240698"/>
          </a:xfrm>
        </p:grpSpPr>
        <p:sp>
          <p:nvSpPr>
            <p:cNvPr name="AutoShape 11" id="11"/>
            <p:cNvSpPr/>
            <p:nvPr/>
          </p:nvSpPr>
          <p:spPr>
            <a:xfrm rot="0">
              <a:off x="0" y="0"/>
              <a:ext cx="9309692" cy="10240698"/>
            </a:xfrm>
            <a:prstGeom prst="rect">
              <a:avLst/>
            </a:prstGeom>
            <a:solidFill>
              <a:srgbClr val="EDEFF1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524778" y="928375"/>
              <a:ext cx="8260135" cy="84029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083"/>
                </a:lnSpc>
              </a:pPr>
              <a:r>
                <a:rPr lang="en-US" sz="2777">
                  <a:solidFill>
                    <a:srgbClr val="E56425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Volunteering is Easier Than You Think!</a:t>
              </a:r>
            </a:p>
            <a:p>
              <a:pPr algn="ctr" marL="0" indent="0" lvl="0">
                <a:lnSpc>
                  <a:spcPts val="3083"/>
                </a:lnSpc>
              </a:pPr>
            </a:p>
            <a:p>
              <a:pPr algn="ctr" marL="0" indent="0" lvl="0">
                <a:lnSpc>
                  <a:spcPts val="2861"/>
                </a:lnSpc>
              </a:pPr>
              <a:r>
                <a:rPr lang="en-US" sz="2577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You don’t need teaching experience — just:</a:t>
              </a:r>
            </a:p>
            <a:p>
              <a:pPr algn="l" marL="534950" indent="-267475" lvl="1">
                <a:lnSpc>
                  <a:spcPts val="2750"/>
                </a:lnSpc>
                <a:buFont typeface="Arial"/>
                <a:buChar char="•"/>
              </a:pPr>
              <a:r>
                <a:rPr lang="en-US" sz="2477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An interest in children’s ideas</a:t>
              </a:r>
            </a:p>
            <a:p>
              <a:pPr algn="l" marL="534950" indent="-267475" lvl="1">
                <a:lnSpc>
                  <a:spcPts val="2750"/>
                </a:lnSpc>
                <a:buFont typeface="Arial"/>
                <a:buChar char="•"/>
              </a:pPr>
              <a:r>
                <a:rPr lang="en-US" sz="2477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An open and neutral mindset</a:t>
              </a:r>
            </a:p>
            <a:p>
              <a:pPr algn="l" marL="534950" indent="-267475" lvl="1">
                <a:lnSpc>
                  <a:spcPts val="2750"/>
                </a:lnSpc>
                <a:buFont typeface="Arial"/>
                <a:buChar char="•"/>
              </a:pPr>
              <a:r>
                <a:rPr lang="en-US" sz="2477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A willingness to learn</a:t>
              </a:r>
            </a:p>
            <a:p>
              <a:pPr algn="l">
                <a:lnSpc>
                  <a:spcPts val="2750"/>
                </a:lnSpc>
              </a:pPr>
            </a:p>
            <a:p>
              <a:pPr algn="ctr" marL="0" indent="0" lvl="0">
                <a:lnSpc>
                  <a:spcPts val="2750"/>
                </a:lnSpc>
              </a:pPr>
              <a:r>
                <a:rPr lang="en-US" sz="2477">
                  <a:solidFill>
                    <a:srgbClr val="01435A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We provide:</a:t>
              </a:r>
            </a:p>
            <a:p>
              <a:pPr algn="l" marL="534950" indent="-267475" lvl="1">
                <a:lnSpc>
                  <a:spcPts val="2750"/>
                </a:lnSpc>
                <a:buFont typeface="Arial"/>
                <a:buChar char="•"/>
              </a:pPr>
              <a:r>
                <a:rPr lang="en-US" sz="2477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Free training (online or face-to-face)</a:t>
              </a:r>
            </a:p>
            <a:p>
              <a:pPr algn="l" marL="534950" indent="-267475" lvl="1">
                <a:lnSpc>
                  <a:spcPts val="2750"/>
                </a:lnSpc>
                <a:buFont typeface="Arial"/>
                <a:buChar char="•"/>
              </a:pPr>
              <a:r>
                <a:rPr lang="en-US" sz="2477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Fully scripted lesson materials</a:t>
              </a:r>
            </a:p>
            <a:p>
              <a:pPr algn="l" marL="534950" indent="-267475" lvl="1">
                <a:lnSpc>
                  <a:spcPts val="2750"/>
                </a:lnSpc>
                <a:buFont typeface="Arial"/>
                <a:buChar char="•"/>
              </a:pPr>
              <a:r>
                <a:rPr lang="en-US" sz="2477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Ongoing support</a:t>
              </a:r>
            </a:p>
            <a:p>
              <a:pPr algn="l">
                <a:lnSpc>
                  <a:spcPts val="2750"/>
                </a:lnSpc>
              </a:pPr>
            </a:p>
            <a:p>
              <a:pPr algn="ctr" marL="0" indent="0" lvl="0">
                <a:lnSpc>
                  <a:spcPts val="2750"/>
                </a:lnSpc>
              </a:pPr>
              <a:r>
                <a:rPr lang="en-US" sz="2477">
                  <a:solidFill>
                    <a:srgbClr val="E56425"/>
                  </a:solidFill>
                  <a:latin typeface="Sniglet"/>
                  <a:ea typeface="Sniglet"/>
                  <a:cs typeface="Sniglet"/>
                  <a:sym typeface="Sniglet"/>
                </a:rPr>
                <a:t>Join us in shaping thoughtful, respectful future citizens.</a:t>
              </a:r>
            </a:p>
            <a:p>
              <a:pPr algn="ctr" marL="0" indent="0" lvl="0">
                <a:lnSpc>
                  <a:spcPts val="2750"/>
                </a:lnSpc>
              </a:pPr>
            </a:p>
            <a:p>
              <a:pPr algn="ctr" marL="0" indent="0" lvl="0">
                <a:lnSpc>
                  <a:spcPts val="2750"/>
                </a:lnSpc>
              </a:pPr>
              <a:r>
                <a:rPr lang="en-US" sz="2477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Visit: www.primaryethics.com.au/volunteer</a:t>
              </a:r>
            </a:p>
            <a:p>
              <a:pPr algn="ctr" marL="0" indent="0" lvl="0">
                <a:lnSpc>
                  <a:spcPts val="2750"/>
                </a:lnSpc>
              </a:pPr>
              <a:r>
                <a:rPr lang="en-US" sz="2477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 Phone: 02 8068 7752</a:t>
              </a:r>
            </a:p>
            <a:p>
              <a:pPr algn="ctr" marL="0" indent="0" lvl="0">
                <a:lnSpc>
                  <a:spcPts val="2750"/>
                </a:lnSpc>
              </a:pPr>
              <a:r>
                <a:rPr lang="en-US" sz="2477">
                  <a:solidFill>
                    <a:srgbClr val="01435A"/>
                  </a:solidFill>
                  <a:latin typeface="Sniglet"/>
                  <a:ea typeface="Sniglet"/>
                  <a:cs typeface="Sniglet"/>
                  <a:sym typeface="Sniglet"/>
                </a:rPr>
                <a:t> Email: [insert contact details]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DAHB1RNE91Y</dc:identifier>
  <dcterms:modified xsi:type="dcterms:W3CDTF">2011-08-01T06:04:30Z</dcterms:modified>
  <cp:revision>1</cp:revision>
  <dc:title>Copy of Slide deck - short</dc:title>
</cp:coreProperties>
</file>